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618" r:id="rId2"/>
    <p:sldId id="619" r:id="rId3"/>
    <p:sldId id="594" r:id="rId4"/>
    <p:sldId id="625" r:id="rId5"/>
    <p:sldId id="613" r:id="rId6"/>
    <p:sldId id="612" r:id="rId7"/>
    <p:sldId id="620" r:id="rId8"/>
    <p:sldId id="621" r:id="rId9"/>
    <p:sldId id="622" r:id="rId10"/>
    <p:sldId id="623" r:id="rId11"/>
    <p:sldId id="624" r:id="rId12"/>
    <p:sldId id="635" r:id="rId13"/>
    <p:sldId id="652" r:id="rId14"/>
    <p:sldId id="628" r:id="rId15"/>
    <p:sldId id="629" r:id="rId16"/>
    <p:sldId id="633" r:id="rId17"/>
    <p:sldId id="632" r:id="rId18"/>
    <p:sldId id="631" r:id="rId19"/>
    <p:sldId id="630" r:id="rId20"/>
    <p:sldId id="636" r:id="rId21"/>
    <p:sldId id="626" r:id="rId22"/>
    <p:sldId id="634" r:id="rId23"/>
    <p:sldId id="640" r:id="rId24"/>
    <p:sldId id="639" r:id="rId25"/>
    <p:sldId id="638" r:id="rId26"/>
    <p:sldId id="637" r:id="rId27"/>
    <p:sldId id="641" r:id="rId28"/>
    <p:sldId id="642" r:id="rId29"/>
    <p:sldId id="643" r:id="rId30"/>
    <p:sldId id="653" r:id="rId31"/>
    <p:sldId id="644" r:id="rId32"/>
    <p:sldId id="645" r:id="rId33"/>
    <p:sldId id="646" r:id="rId34"/>
    <p:sldId id="647" r:id="rId35"/>
    <p:sldId id="648" r:id="rId36"/>
    <p:sldId id="649" r:id="rId37"/>
    <p:sldId id="650" r:id="rId38"/>
    <p:sldId id="651" r:id="rId39"/>
    <p:sldId id="627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9FF1A"/>
    <a:srgbClr val="3201FF"/>
    <a:srgbClr val="1900BE"/>
    <a:srgbClr val="FF1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8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438" y="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DBA74-41A5-4D99-AB6C-B1487189D01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8BA8B-33F6-4AF4-8386-A62AD534A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2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21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90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5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9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7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12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88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6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4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84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1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25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10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47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53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3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33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11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93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64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74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6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85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85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1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27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26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15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08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38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8BA8B-33F6-4AF4-8386-A62AD534A1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C60A0-A153-C242-A798-290F06457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6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68C86-E05B-2E4A-BD2A-FD74FB35B1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B7CAC-2BC7-F248-8127-3A98EA456E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D0D53-A4B7-8642-A1B9-F16A1A27E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7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C7610-F3C6-3E4A-AB32-9DC121DCB4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6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8DBE0-2D31-AF44-8178-676749268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37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136AF-72FF-3441-A21A-B09CF48CF5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6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8987A-A0BF-3D4F-AB5C-CABE120186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4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F39AB-9F8F-DA4C-B1AC-42ACD4F0E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2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34470-18ED-1E47-A475-AE7819813F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38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7091C-1829-7142-A7CA-EE7190FD9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19776-E8F4-B042-985F-250C5E5D5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9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cs typeface="+mn-cs"/>
              </a:defRPr>
            </a:lvl1pPr>
          </a:lstStyle>
          <a:p>
            <a:pPr>
              <a:defRPr/>
            </a:pPr>
            <a:fld id="{770A9CEB-014C-9546-BFC8-D913563C4E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Rectangle 67"/>
          <p:cNvSpPr>
            <a:spLocks noChangeArrowheads="1"/>
          </p:cNvSpPr>
          <p:nvPr/>
        </p:nvSpPr>
        <p:spPr bwMode="auto">
          <a:xfrm>
            <a:off x="9525" y="0"/>
            <a:ext cx="8413750" cy="904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eaLnBrk="0" hangingPunct="0"/>
            <a:endParaRPr lang="en-US" sz="2400"/>
          </a:p>
        </p:txBody>
      </p:sp>
      <p:sp>
        <p:nvSpPr>
          <p:cNvPr id="1032" name="Line 77"/>
          <p:cNvSpPr>
            <a:spLocks noChangeShapeType="1"/>
          </p:cNvSpPr>
          <p:nvPr/>
        </p:nvSpPr>
        <p:spPr bwMode="auto">
          <a:xfrm flipV="1">
            <a:off x="0" y="904875"/>
            <a:ext cx="9144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8305800" y="6477000"/>
            <a:ext cx="609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10207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10207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10207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10207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10207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1020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1020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1020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1020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endParaRPr lang="en-US" sz="3200" b="1">
              <a:solidFill>
                <a:schemeClr val="hlink"/>
              </a:solidFill>
              <a:cs typeface="+mn-cs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8382000" y="64008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fld id="{7417DF55-0B56-CE40-9B7C-8A6975330A21}" type="slidenum">
              <a:rPr lang="en-US">
                <a:cs typeface="+mn-cs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>
              <a:cs typeface="+mn-cs"/>
            </a:endParaRPr>
          </a:p>
        </p:txBody>
      </p:sp>
      <p:grpSp>
        <p:nvGrpSpPr>
          <p:cNvPr id="9" name="Group 7"/>
          <p:cNvGrpSpPr>
            <a:grpSpLocks/>
          </p:cNvGrpSpPr>
          <p:nvPr userDrawn="1"/>
        </p:nvGrpSpPr>
        <p:grpSpPr bwMode="auto">
          <a:xfrm>
            <a:off x="0" y="884227"/>
            <a:ext cx="9132888" cy="92075"/>
            <a:chOff x="0" y="900"/>
            <a:chExt cx="5753" cy="96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16" descr="aiaa4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56927"/>
            <a:ext cx="3124200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2743200" y="91440"/>
            <a:ext cx="51414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2400" b="1" dirty="0" smtClean="0">
                <a:latin typeface="CG Omega" charset="0"/>
              </a:rPr>
              <a:t>7th </a:t>
            </a:r>
            <a:r>
              <a:rPr lang="en-US" sz="2400" b="1" dirty="0">
                <a:latin typeface="CG Omega" charset="0"/>
              </a:rPr>
              <a:t>CFD Drag Prediction Workshop</a:t>
            </a:r>
          </a:p>
          <a:p>
            <a:pPr algn="ctr" eaLnBrk="0" hangingPunct="0"/>
            <a:r>
              <a:rPr lang="en-US" sz="1800" b="1" dirty="0" smtClean="0">
                <a:latin typeface="CG Omega" charset="0"/>
              </a:rPr>
              <a:t>Chicago, IL – </a:t>
            </a:r>
            <a:r>
              <a:rPr lang="en-US" sz="1800" b="1" dirty="0">
                <a:latin typeface="CG Omega" charset="0"/>
              </a:rPr>
              <a:t>June </a:t>
            </a:r>
            <a:r>
              <a:rPr lang="en-US" sz="1800" b="1" dirty="0" smtClean="0">
                <a:latin typeface="CG Omega" charset="0"/>
              </a:rPr>
              <a:t>2022</a:t>
            </a:r>
            <a:endParaRPr lang="en-US" sz="1800" b="1" dirty="0">
              <a:latin typeface="CG Omega" charset="0"/>
            </a:endParaRPr>
          </a:p>
        </p:txBody>
      </p:sp>
      <p:pic>
        <p:nvPicPr>
          <p:cNvPr id="16" name="Picture 2" descr="22nd November - The Origins &amp; History of the Royal Aeronautical Society -  RAeS Boscombe Down Branch">
            <a:extLst>
              <a:ext uri="{FF2B5EF4-FFF2-40B4-BE49-F238E27FC236}">
                <a16:creationId xmlns:a16="http://schemas.microsoft.com/office/drawing/2014/main" xmlns="" id="{4F4B67C3-6FDD-7C25-66E2-E0AB6529DAA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r="8829" b="15575"/>
          <a:stretch/>
        </p:blipFill>
        <p:spPr bwMode="auto">
          <a:xfrm>
            <a:off x="7680960" y="223600"/>
            <a:ext cx="1384300" cy="6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Trailing Edge </a:t>
            </a:r>
            <a:r>
              <a:rPr lang="en-US" dirty="0"/>
              <a:t>Separation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1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8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00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se1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1371534"/>
            <a:ext cx="8686800" cy="50295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207334" y="902301"/>
            <a:ext cx="2939902" cy="5756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Animated Sweep</a:t>
            </a:r>
          </a:p>
        </p:txBody>
      </p:sp>
    </p:spTree>
    <p:extLst>
      <p:ext uri="{BB962C8B-B14F-4D97-AF65-F5344CB8AC3E}">
        <p14:creationId xmlns:p14="http://schemas.microsoft.com/office/powerpoint/2010/main" val="340938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2743200"/>
            <a:ext cx="8229600" cy="223283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4400" b="1" kern="0" dirty="0" smtClean="0"/>
              <a:t>Case 1b</a:t>
            </a:r>
          </a:p>
          <a:p>
            <a:pPr marL="0" indent="0" algn="ctr">
              <a:buNone/>
            </a:pPr>
            <a:r>
              <a:rPr lang="en-US" b="1" kern="0" dirty="0" smtClean="0"/>
              <a:t>CRM </a:t>
            </a:r>
            <a:r>
              <a:rPr lang="en-US" b="1" kern="0" dirty="0"/>
              <a:t>Wing-Body Grid Convergence </a:t>
            </a:r>
            <a:r>
              <a:rPr lang="en-US" b="1" kern="0" dirty="0" smtClean="0"/>
              <a:t>Study</a:t>
            </a:r>
            <a:endParaRPr lang="en-US" kern="0" dirty="0" smtClean="0"/>
          </a:p>
          <a:p>
            <a:pPr marL="0" indent="0" algn="ctr">
              <a:buNone/>
            </a:pPr>
            <a:r>
              <a:rPr lang="en-US" b="1" kern="0" dirty="0" smtClean="0"/>
              <a:t>M = 0.85 |C</a:t>
            </a:r>
            <a:r>
              <a:rPr lang="en-US" b="1" kern="0" baseline="-25000" dirty="0" smtClean="0"/>
              <a:t>L</a:t>
            </a:r>
            <a:r>
              <a:rPr lang="en-US" b="1" kern="0" dirty="0" smtClean="0"/>
              <a:t> = 0.58 |Rey# = 5M</a:t>
            </a:r>
          </a:p>
        </p:txBody>
      </p:sp>
    </p:spTree>
    <p:extLst>
      <p:ext uri="{BB962C8B-B14F-4D97-AF65-F5344CB8AC3E}">
        <p14:creationId xmlns:p14="http://schemas.microsoft.com/office/powerpoint/2010/main" val="74109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715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486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14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60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49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546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70591"/>
          </a:xfrm>
        </p:spPr>
        <p:txBody>
          <a:bodyPr/>
          <a:lstStyle/>
          <a:p>
            <a:r>
              <a:rPr lang="en-US" b="1" dirty="0" smtClean="0"/>
              <a:t>Trailing Edge Separation</a:t>
            </a:r>
          </a:p>
          <a:p>
            <a:pPr lvl="1"/>
            <a:r>
              <a:rPr lang="en-US" b="1" dirty="0" smtClean="0"/>
              <a:t>17 Submitted Data </a:t>
            </a:r>
            <a:r>
              <a:rPr lang="en-US" b="1" dirty="0"/>
              <a:t>Sets </a:t>
            </a:r>
            <a:r>
              <a:rPr lang="en-US" sz="2400" b="1" dirty="0"/>
              <a:t>(</a:t>
            </a:r>
            <a:r>
              <a:rPr lang="en-US" sz="2000" b="1" i="1" dirty="0"/>
              <a:t>as of June </a:t>
            </a:r>
            <a:r>
              <a:rPr lang="en-US" sz="2000" b="1" i="1" dirty="0" smtClean="0"/>
              <a:t>24</a:t>
            </a:r>
            <a:r>
              <a:rPr lang="en-US" sz="2400" b="1" dirty="0" smtClean="0"/>
              <a:t>)</a:t>
            </a:r>
            <a:endParaRPr lang="en-US" sz="2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D7F90A1-E76E-4810-87A8-A14E378BFD17}"/>
              </a:ext>
            </a:extLst>
          </p:cNvPr>
          <p:cNvSpPr txBox="1"/>
          <p:nvPr/>
        </p:nvSpPr>
        <p:spPr>
          <a:xfrm>
            <a:off x="672925" y="2876051"/>
            <a:ext cx="30668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	</a:t>
            </a:r>
            <a:r>
              <a:rPr lang="en-US" sz="2000" b="1" u="sng" dirty="0"/>
              <a:t>Grids</a:t>
            </a:r>
          </a:p>
          <a:p>
            <a:pPr lvl="1"/>
            <a:r>
              <a:rPr lang="en-US" sz="2000" b="1" dirty="0" smtClean="0"/>
              <a:t>11 </a:t>
            </a:r>
            <a:r>
              <a:rPr lang="en-US" sz="2000" b="1" dirty="0"/>
              <a:t>Unstructured</a:t>
            </a:r>
          </a:p>
          <a:p>
            <a:pPr lvl="1"/>
            <a:r>
              <a:rPr lang="en-US" sz="2000" b="1" dirty="0" smtClean="0"/>
              <a:t> 3 </a:t>
            </a:r>
            <a:r>
              <a:rPr lang="en-US" sz="2000" b="1" dirty="0"/>
              <a:t>Overset</a:t>
            </a:r>
          </a:p>
          <a:p>
            <a:pPr lvl="1"/>
            <a:r>
              <a:rPr lang="en-US" sz="2000" b="1" dirty="0" smtClean="0"/>
              <a:t> 2 </a:t>
            </a:r>
            <a:r>
              <a:rPr lang="en-US" sz="2000" b="1" dirty="0"/>
              <a:t>Multi-block</a:t>
            </a:r>
          </a:p>
          <a:p>
            <a:pPr lvl="1"/>
            <a:r>
              <a:rPr lang="en-US" sz="2000" b="1" dirty="0" smtClean="0"/>
              <a:t> 1 Hybrid </a:t>
            </a:r>
            <a:r>
              <a:rPr lang="en-US" sz="2000" b="1" dirty="0" err="1" smtClean="0"/>
              <a:t>Unstr</a:t>
            </a:r>
            <a:r>
              <a:rPr lang="en-US" sz="2000" b="1" dirty="0" smtClean="0"/>
              <a:t>/</a:t>
            </a:r>
            <a:r>
              <a:rPr lang="en-US" sz="2000" b="1" dirty="0" smtClean="0"/>
              <a:t>Cart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1A06058-B5E4-463E-87B8-F2039C4EDD60}"/>
              </a:ext>
            </a:extLst>
          </p:cNvPr>
          <p:cNvSpPr txBox="1"/>
          <p:nvPr/>
        </p:nvSpPr>
        <p:spPr>
          <a:xfrm>
            <a:off x="4013222" y="2870791"/>
            <a:ext cx="26037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Turbulence Models</a:t>
            </a:r>
          </a:p>
          <a:p>
            <a:pPr lvl="1"/>
            <a:r>
              <a:rPr lang="en-US" sz="2000" b="1" dirty="0" smtClean="0"/>
              <a:t>  3 SA (RC)</a:t>
            </a:r>
            <a:endParaRPr lang="en-US" sz="2000" b="1" dirty="0"/>
          </a:p>
          <a:p>
            <a:pPr lvl="1"/>
            <a:r>
              <a:rPr lang="en-US" sz="2000" b="1" dirty="0" smtClean="0"/>
              <a:t>10 </a:t>
            </a:r>
            <a:r>
              <a:rPr lang="en-US" sz="2000" b="1" dirty="0"/>
              <a:t>SA </a:t>
            </a:r>
            <a:r>
              <a:rPr lang="en-US" sz="2000" b="1" dirty="0" smtClean="0"/>
              <a:t>QCR (RC)</a:t>
            </a:r>
            <a:endParaRPr lang="en-US" sz="2000" b="1" dirty="0"/>
          </a:p>
          <a:p>
            <a:pPr lvl="1"/>
            <a:r>
              <a:rPr lang="en-US" sz="2000" b="1" dirty="0" smtClean="0"/>
              <a:t>  1 AMM QCR</a:t>
            </a:r>
            <a:endParaRPr lang="en-US" sz="2000" b="1" dirty="0"/>
          </a:p>
          <a:p>
            <a:pPr lvl="1"/>
            <a:r>
              <a:rPr lang="en-US" sz="2000" b="1" dirty="0" smtClean="0"/>
              <a:t>  1 </a:t>
            </a:r>
            <a:r>
              <a:rPr lang="en-US" sz="2000" b="1" dirty="0"/>
              <a:t>SST</a:t>
            </a:r>
          </a:p>
          <a:p>
            <a:pPr lvl="1"/>
            <a:r>
              <a:rPr lang="en-US" sz="2000" b="1" dirty="0" smtClean="0"/>
              <a:t>  2 EARSM</a:t>
            </a:r>
          </a:p>
        </p:txBody>
      </p:sp>
    </p:spTree>
    <p:extLst>
      <p:ext uri="{BB962C8B-B14F-4D97-AF65-F5344CB8AC3E}">
        <p14:creationId xmlns:p14="http://schemas.microsoft.com/office/powerpoint/2010/main" val="41605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Case1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1371600"/>
            <a:ext cx="8686800" cy="502959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07334" y="902301"/>
            <a:ext cx="2939902" cy="5756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Animated Sweep</a:t>
            </a:r>
          </a:p>
        </p:txBody>
      </p:sp>
    </p:spTree>
    <p:extLst>
      <p:ext uri="{BB962C8B-B14F-4D97-AF65-F5344CB8AC3E}">
        <p14:creationId xmlns:p14="http://schemas.microsoft.com/office/powerpoint/2010/main" val="21238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2743200"/>
            <a:ext cx="8229600" cy="223283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4400" b="1" kern="0" dirty="0" smtClean="0"/>
              <a:t>Case 2a</a:t>
            </a:r>
          </a:p>
          <a:p>
            <a:pPr marL="0" indent="0" algn="ctr">
              <a:buNone/>
            </a:pPr>
            <a:r>
              <a:rPr lang="en-US" b="1" kern="0" dirty="0" smtClean="0"/>
              <a:t>CRM </a:t>
            </a:r>
            <a:r>
              <a:rPr lang="en-US" b="1" kern="0" dirty="0"/>
              <a:t>Wing-Body Alpha </a:t>
            </a:r>
            <a:r>
              <a:rPr lang="en-US" b="1" kern="0" dirty="0" smtClean="0"/>
              <a:t>Sweep</a:t>
            </a:r>
          </a:p>
          <a:p>
            <a:pPr marL="0" indent="0" algn="ctr">
              <a:buNone/>
            </a:pPr>
            <a:r>
              <a:rPr lang="en-US" b="1" kern="0" dirty="0" smtClean="0"/>
              <a:t>M </a:t>
            </a:r>
            <a:r>
              <a:rPr lang="en-US" b="1" kern="0" dirty="0"/>
              <a:t>= 0.85 </a:t>
            </a:r>
            <a:r>
              <a:rPr lang="en-US" b="1" kern="0" dirty="0" smtClean="0"/>
              <a:t>|</a:t>
            </a:r>
            <a:r>
              <a:rPr lang="el-GR" b="1" kern="0" dirty="0" smtClean="0"/>
              <a:t>α</a:t>
            </a:r>
            <a:r>
              <a:rPr lang="en-US" b="1" kern="0" dirty="0" smtClean="0"/>
              <a:t> = 2.75–4.25</a:t>
            </a:r>
            <a:r>
              <a:rPr lang="en-US" b="1" kern="0" baseline="30000" dirty="0" smtClean="0"/>
              <a:t>o</a:t>
            </a:r>
            <a:r>
              <a:rPr lang="en-US" b="1" kern="0" dirty="0" smtClean="0"/>
              <a:t> </a:t>
            </a:r>
            <a:r>
              <a:rPr lang="en-US" b="1" kern="0" dirty="0"/>
              <a:t>|Rey# = </a:t>
            </a:r>
            <a:r>
              <a:rPr lang="en-US" b="1" kern="0" dirty="0" smtClean="0"/>
              <a:t>20M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6919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58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203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1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7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17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80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099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se2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1371600"/>
            <a:ext cx="8686800" cy="502959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207334" y="902301"/>
            <a:ext cx="2939902" cy="5756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Animated Sweep</a:t>
            </a:r>
          </a:p>
        </p:txBody>
      </p:sp>
    </p:spTree>
    <p:extLst>
      <p:ext uri="{BB962C8B-B14F-4D97-AF65-F5344CB8AC3E}">
        <p14:creationId xmlns:p14="http://schemas.microsoft.com/office/powerpoint/2010/main" val="3932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470080" y="1024235"/>
            <a:ext cx="4312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Trailing Edge Separation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Criteria: C</a:t>
            </a:r>
            <a:r>
              <a:rPr lang="en-US" sz="2400" baseline="-25000" dirty="0" smtClean="0"/>
              <a:t>f</a:t>
            </a:r>
            <a:r>
              <a:rPr lang="en-US" sz="2400" dirty="0" smtClean="0"/>
              <a:t> normal to TE &lt;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difficult to detect at </a:t>
            </a:r>
            <a:r>
              <a:rPr lang="en-US" sz="2400" dirty="0"/>
              <a:t>higher </a:t>
            </a:r>
            <a:r>
              <a:rPr lang="el-GR" sz="2400" dirty="0" smtClean="0"/>
              <a:t>α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14"/>
          <a:stretch/>
        </p:blipFill>
        <p:spPr>
          <a:xfrm>
            <a:off x="4023360" y="1737360"/>
            <a:ext cx="4937760" cy="4624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26080"/>
            <a:ext cx="32575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2743200"/>
            <a:ext cx="8229600" cy="223283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4400" b="1" kern="0" dirty="0" smtClean="0"/>
              <a:t>Case 2b</a:t>
            </a:r>
          </a:p>
          <a:p>
            <a:pPr marL="0" indent="0" algn="ctr">
              <a:buNone/>
            </a:pPr>
            <a:r>
              <a:rPr lang="en-US" b="1" kern="0" dirty="0" smtClean="0"/>
              <a:t>CRM </a:t>
            </a:r>
            <a:r>
              <a:rPr lang="en-US" b="1" kern="0" dirty="0"/>
              <a:t>Wing-Body Alpha </a:t>
            </a:r>
            <a:r>
              <a:rPr lang="en-US" b="1" kern="0" dirty="0" smtClean="0"/>
              <a:t>Sweep</a:t>
            </a:r>
          </a:p>
          <a:p>
            <a:pPr marL="0" indent="0" algn="ctr">
              <a:buNone/>
            </a:pPr>
            <a:r>
              <a:rPr lang="en-US" b="1" kern="0" dirty="0" smtClean="0"/>
              <a:t>M </a:t>
            </a:r>
            <a:r>
              <a:rPr lang="en-US" b="1" kern="0" dirty="0"/>
              <a:t>= 0.85 </a:t>
            </a:r>
            <a:r>
              <a:rPr lang="en-US" b="1" kern="0" dirty="0" smtClean="0"/>
              <a:t>|</a:t>
            </a:r>
            <a:r>
              <a:rPr lang="el-GR" b="1" kern="0" dirty="0" smtClean="0"/>
              <a:t>α</a:t>
            </a:r>
            <a:r>
              <a:rPr lang="en-US" b="1" kern="0" dirty="0" smtClean="0"/>
              <a:t> = 2.75–4.25</a:t>
            </a:r>
            <a:r>
              <a:rPr lang="en-US" b="1" kern="0" baseline="30000" dirty="0" smtClean="0"/>
              <a:t>o</a:t>
            </a:r>
            <a:r>
              <a:rPr lang="en-US" b="1" kern="0" dirty="0" smtClean="0"/>
              <a:t> </a:t>
            </a:r>
            <a:r>
              <a:rPr lang="en-US" b="1" kern="0" dirty="0"/>
              <a:t>|Rey# = </a:t>
            </a:r>
            <a:r>
              <a:rPr lang="en-US" b="1" kern="0" dirty="0" smtClean="0"/>
              <a:t>5M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3334037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0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53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99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5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16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386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se2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1371600"/>
            <a:ext cx="8686800" cy="502959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207334" y="902301"/>
            <a:ext cx="2939902" cy="5756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Animated Sweep</a:t>
            </a:r>
          </a:p>
        </p:txBody>
      </p:sp>
    </p:spTree>
    <p:extLst>
      <p:ext uri="{BB962C8B-B14F-4D97-AF65-F5344CB8AC3E}">
        <p14:creationId xmlns:p14="http://schemas.microsoft.com/office/powerpoint/2010/main" val="93833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490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Conclusions:</a:t>
            </a:r>
          </a:p>
          <a:p>
            <a:r>
              <a:rPr lang="en-US" sz="2400" dirty="0" smtClean="0"/>
              <a:t>Extracting “TE” Separation is difficult to identify generally</a:t>
            </a:r>
          </a:p>
          <a:p>
            <a:pPr lvl="1"/>
            <a:r>
              <a:rPr lang="en-US" sz="2000" dirty="0" smtClean="0"/>
              <a:t>Requires judgement about how to handle sections with a separation bubble at the shock extends far enough to be called TE separation and </a:t>
            </a:r>
          </a:p>
          <a:p>
            <a:r>
              <a:rPr lang="en-US" sz="2400" dirty="0" smtClean="0"/>
              <a:t>Not enough data set for turbulence models other than SA-QCR to make judgments</a:t>
            </a:r>
          </a:p>
          <a:p>
            <a:r>
              <a:rPr lang="en-US" sz="2400" dirty="0" smtClean="0"/>
              <a:t>Case 1</a:t>
            </a:r>
          </a:p>
          <a:p>
            <a:pPr lvl="1"/>
            <a:r>
              <a:rPr lang="en-US" sz="2000" dirty="0" smtClean="0"/>
              <a:t>Reduced spread (within matching turbulence model) as grid density is increased</a:t>
            </a:r>
          </a:p>
          <a:p>
            <a:r>
              <a:rPr lang="en-US" sz="2400" dirty="0" smtClean="0"/>
              <a:t>Case 2</a:t>
            </a:r>
          </a:p>
          <a:p>
            <a:pPr lvl="1"/>
            <a:r>
              <a:rPr lang="en-US" sz="2000" dirty="0" smtClean="0"/>
              <a:t>Fairly good agreement between Yehudi break and eta=0.70.</a:t>
            </a:r>
          </a:p>
          <a:p>
            <a:pPr lvl="1"/>
            <a:r>
              <a:rPr lang="en-US" sz="2000" dirty="0" smtClean="0"/>
              <a:t>Much more disagreement on inboard wing and wing tip</a:t>
            </a:r>
          </a:p>
          <a:p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023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2743200"/>
            <a:ext cx="8229600" cy="223283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4400" b="1" kern="0" dirty="0" smtClean="0"/>
              <a:t>Case 1a</a:t>
            </a:r>
          </a:p>
          <a:p>
            <a:pPr marL="0" indent="0" algn="ctr">
              <a:buNone/>
            </a:pPr>
            <a:r>
              <a:rPr lang="en-US" b="1" kern="0" dirty="0" smtClean="0"/>
              <a:t>CRM </a:t>
            </a:r>
            <a:r>
              <a:rPr lang="en-US" b="1" kern="0" dirty="0"/>
              <a:t>Wing-Body Grid Convergence </a:t>
            </a:r>
            <a:r>
              <a:rPr lang="en-US" b="1" kern="0" dirty="0" smtClean="0"/>
              <a:t>Study</a:t>
            </a:r>
          </a:p>
          <a:p>
            <a:pPr marL="0" indent="0" algn="ctr">
              <a:buNone/>
            </a:pPr>
            <a:r>
              <a:rPr lang="en-US" b="1" kern="0" dirty="0" smtClean="0"/>
              <a:t>M </a:t>
            </a:r>
            <a:r>
              <a:rPr lang="en-US" b="1" kern="0" dirty="0"/>
              <a:t>= 0.85 |C</a:t>
            </a:r>
            <a:r>
              <a:rPr lang="en-US" b="1" kern="0" baseline="-25000" dirty="0"/>
              <a:t>L</a:t>
            </a:r>
            <a:r>
              <a:rPr lang="en-US" b="1" kern="0" dirty="0"/>
              <a:t> = </a:t>
            </a:r>
            <a:r>
              <a:rPr lang="en-US" b="1" kern="0" dirty="0" smtClean="0"/>
              <a:t>0.58 </a:t>
            </a:r>
            <a:r>
              <a:rPr lang="en-US" b="1" kern="0" dirty="0"/>
              <a:t>|Rey# = </a:t>
            </a:r>
            <a:r>
              <a:rPr lang="en-US" b="1" kern="0" dirty="0" smtClean="0"/>
              <a:t>20M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38646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20" name="TextBox 19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6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532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29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07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2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86800" cy="5029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91003" y="1036342"/>
            <a:ext cx="2068708" cy="1231106"/>
            <a:chOff x="6729747" y="1864098"/>
            <a:chExt cx="2068708" cy="1231106"/>
          </a:xfrm>
        </p:grpSpPr>
        <p:sp>
          <p:nvSpPr>
            <p:cNvPr id="18" name="TextBox 17"/>
            <p:cNvSpPr txBox="1"/>
            <p:nvPr/>
          </p:nvSpPr>
          <p:spPr>
            <a:xfrm>
              <a:off x="6729747" y="1864098"/>
              <a:ext cx="2068708" cy="1231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Turbulence Model</a:t>
              </a:r>
            </a:p>
            <a:p>
              <a:r>
                <a:rPr lang="en-US" sz="1200" b="1" dirty="0" smtClean="0"/>
                <a:t>	SA</a:t>
              </a:r>
            </a:p>
            <a:p>
              <a:r>
                <a:rPr lang="en-US" sz="1200" b="1" dirty="0" smtClean="0"/>
                <a:t>	SA QCR (RC)</a:t>
              </a:r>
            </a:p>
            <a:p>
              <a:r>
                <a:rPr lang="en-US" sz="1200" b="1" dirty="0" smtClean="0"/>
                <a:t>	SST</a:t>
              </a:r>
            </a:p>
            <a:p>
              <a:r>
                <a:rPr lang="en-US" sz="1200" b="1" dirty="0"/>
                <a:t>	</a:t>
              </a:r>
              <a:r>
                <a:rPr lang="en-US" sz="1200" b="1" dirty="0" smtClean="0"/>
                <a:t>EARSM</a:t>
              </a:r>
              <a:br>
                <a:rPr lang="en-US" sz="1200" b="1" dirty="0" smtClean="0"/>
              </a:br>
              <a:r>
                <a:rPr lang="en-US" sz="1200" b="1" dirty="0" smtClean="0"/>
                <a:t>	</a:t>
              </a:r>
              <a:r>
                <a:rPr lang="en-US" sz="1200" b="1" dirty="0"/>
                <a:t>AMM QCR</a:t>
              </a:r>
              <a:endParaRPr lang="en-US" sz="12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836794" y="2199288"/>
              <a:ext cx="82296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36794" y="2376140"/>
              <a:ext cx="822960" cy="0"/>
            </a:xfrm>
            <a:prstGeom prst="line">
              <a:avLst/>
            </a:prstGeom>
            <a:ln>
              <a:solidFill>
                <a:srgbClr val="19FF1A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36794" y="2564166"/>
              <a:ext cx="8229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36794" y="2764066"/>
              <a:ext cx="822960" cy="0"/>
            </a:xfrm>
            <a:prstGeom prst="line">
              <a:avLst/>
            </a:prstGeom>
            <a:ln>
              <a:solidFill>
                <a:srgbClr val="3201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36794" y="2928341"/>
              <a:ext cx="82296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38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34403</TotalTime>
  <Words>315</Words>
  <Application>Microsoft Office PowerPoint</Application>
  <PresentationFormat>On-screen Show (4:3)</PresentationFormat>
  <Paragraphs>228</Paragraphs>
  <Slides>39</Slides>
  <Notes>31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ＭＳ Ｐゴシック</vt:lpstr>
      <vt:lpstr>Arial</vt:lpstr>
      <vt:lpstr>Calibri</vt:lpstr>
      <vt:lpstr>CG Omega</vt:lpstr>
      <vt:lpstr>Default Theme</vt:lpstr>
      <vt:lpstr>Trailing Edge 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DPW7 Summary</dc:title>
  <dc:creator>Edward Tinoco</dc:creator>
  <cp:lastModifiedBy>Rider, Ben J</cp:lastModifiedBy>
  <cp:revision>503</cp:revision>
  <cp:lastPrinted>2016-05-28T06:30:03Z</cp:lastPrinted>
  <dcterms:created xsi:type="dcterms:W3CDTF">2012-06-24T20:03:30Z</dcterms:created>
  <dcterms:modified xsi:type="dcterms:W3CDTF">2022-06-26T05:09:30Z</dcterms:modified>
</cp:coreProperties>
</file>